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going to be more of a computer visiony talk / presentation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Might be of interest to people from a general ML background but yeah I’ll leave it to you all to think about direct applications, etc.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Also want to get to tips and tricks and whatnot but I’ll be going over some backround first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really sure where everyone is at so feel free to interrupt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Might be somewhat discussiony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polished at all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 space: a bunch of descriptions of dogs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 space: a bunch of images of dogs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set has a mapping between them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And we have an encoder that goes to the representation space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So at test time when we see a new dog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This assumes we know the attributes for all the objects! We’ll get to this soon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works pretty well. Some issues maybe: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 might have some amount of interdependence between attributes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time is different from test time. So you could try to set it up in a different way...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Was interested in this on the ImSITU dataset which has a lot of semantic similarity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really important for this audiecne but feel free to bug me offline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an example of a zero-shot learning setting, consider the problem of having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 learner read a large collection of text and then solve object recognition problems.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 may be possible to recognize a speciﬁc object class even without having seen an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image of that object, if the text describes the object well enough. For instance...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 an example of a zero-shot learning setting, consider the problem of having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learner read a large collection of text and then solve object recognition problems.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It may be possible to recognize a speciﬁc object class even without having seen an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image of that object, if the text describes the object well enough. For example,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having read that a cat has four legs and pointy ears, the learner might be able to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guess that an image is a cat, without having seen a cat before.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 an example of a zero-shot learning setting, consider the problem of having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learner read a large collection of text and then solve object recognition problems.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It may be possible to recognize a speciﬁc object class even without having seen an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image of that object, if the text describes the object well enough. For example,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having read that a cat has four legs and pointy ears, the learner might be able to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guess that an image is a cat, without having seen a cat before.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 space: a bunch of descriptions of dogs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 space: a bunch of images of dogs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Training set has a mapping between them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And we have an encoder that goes to the representation space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So at test time when we see a new dog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 space: a bunch of descriptions of dogs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 space: a bunch of images of dogs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set has a mapping between them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And we have an encoder that goes to the representation space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So at test time when we see a new dog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 space: a bunch of descriptions of dogs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 space: a bunch of images of dogs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set has a mapping between them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And we have an encoder that goes to the representation space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So at test time when we see a new dog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10" Type="http://schemas.openxmlformats.org/officeDocument/2006/relationships/image" Target="../media/image18.jpg"/><Relationship Id="rId9" Type="http://schemas.openxmlformats.org/officeDocument/2006/relationships/image" Target="../media/image10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7.jpg"/><Relationship Id="rId8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Zero-shot learning (in practice!)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Rowan Zellers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137424" y="2488500"/>
            <a:ext cx="1742634" cy="1460700"/>
          </a:xfrm>
          <a:prstGeom prst="irregularSeal2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6646"/>
          <a:stretch/>
        </p:blipFill>
        <p:spPr>
          <a:xfrm>
            <a:off x="1880050" y="0"/>
            <a:ext cx="513974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775" y="2986601"/>
            <a:ext cx="510925" cy="4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100" y="3489900"/>
            <a:ext cx="696708" cy="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4924" y="3997525"/>
            <a:ext cx="740649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549300" y="282975"/>
            <a:ext cx="1689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{cloud, smiley}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16275" y="3054475"/>
            <a:ext cx="1206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449425" y="3079450"/>
            <a:ext cx="12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407825" y="3171000"/>
            <a:ext cx="416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374525" y="640850"/>
            <a:ext cx="19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{golden, wavy coat}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374525" y="1074825"/>
            <a:ext cx="19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{short coat, raised ears}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1425" y="3489900"/>
            <a:ext cx="1341725" cy="887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Shape 204"/>
          <p:cNvCxnSpPr/>
          <p:nvPr/>
        </p:nvCxnSpPr>
        <p:spPr>
          <a:xfrm rot="10800000">
            <a:off x="5509650" y="3562225"/>
            <a:ext cx="1623000" cy="349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5" name="Shape 205"/>
          <p:cNvCxnSpPr/>
          <p:nvPr/>
        </p:nvCxnSpPr>
        <p:spPr>
          <a:xfrm flipH="1" rot="10800000">
            <a:off x="5484725" y="1148675"/>
            <a:ext cx="399600" cy="241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6" name="Shape 206"/>
          <p:cNvCxnSpPr/>
          <p:nvPr/>
        </p:nvCxnSpPr>
        <p:spPr>
          <a:xfrm rot="10800000">
            <a:off x="3254350" y="890675"/>
            <a:ext cx="2604900" cy="30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7" name="Shape 207"/>
          <p:cNvSpPr txBox="1"/>
          <p:nvPr/>
        </p:nvSpPr>
        <p:spPr>
          <a:xfrm>
            <a:off x="291300" y="1714500"/>
            <a:ext cx="1830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{blue eyes, wolflike}</a:t>
            </a:r>
          </a:p>
        </p:txBody>
      </p:sp>
      <p:cxnSp>
        <p:nvCxnSpPr>
          <p:cNvPr id="208" name="Shape 208"/>
          <p:cNvCxnSpPr/>
          <p:nvPr/>
        </p:nvCxnSpPr>
        <p:spPr>
          <a:xfrm flipH="1">
            <a:off x="2846525" y="915500"/>
            <a:ext cx="407700" cy="2305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9" name="Shape 209"/>
          <p:cNvSpPr txBox="1"/>
          <p:nvPr/>
        </p:nvSpPr>
        <p:spPr>
          <a:xfrm>
            <a:off x="374525" y="2944750"/>
            <a:ext cx="1139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Husky!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model: Direct Attribute Prediction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16150" y="4419425"/>
            <a:ext cx="7931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Lampert, Christoph H., Hannes Nickisch, and Stefan Harmeling. "Learning to detect unseen object classes by between-class attribute transfer." </a:t>
            </a:r>
            <a:r>
              <a:rPr i="1" lang="en" sz="1100"/>
              <a:t>Computer Vision and Pattern Recognition, 2009. CVPR 2009. IEEE Conference on</a:t>
            </a:r>
            <a:r>
              <a:rPr lang="en" sz="1100"/>
              <a:t>. IEEE, 2009.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25" y="1178525"/>
            <a:ext cx="42957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499375" y="1423200"/>
            <a:ext cx="37869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Build a model that goes from Image-&gt;Attributes (potentially using sigmoid loss)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Basic model: Direct Attribute Prediction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416150" y="4419425"/>
            <a:ext cx="7931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Lampert, Christoph H., Hannes Nickisch, and Stefan Harmeling. "Learning to detect unseen object classes by between-class attribute transfer." </a:t>
            </a:r>
            <a:r>
              <a:rPr i="1" lang="en" sz="1100"/>
              <a:t>Computer Vision and Pattern Recognition, 2009. CVPR 2009. IEEE Conference on</a:t>
            </a:r>
            <a:r>
              <a:rPr lang="en" sz="1100"/>
              <a:t>. IEEE, 2009.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25" y="1178525"/>
            <a:ext cx="42957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499375" y="1423200"/>
            <a:ext cx="37869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Build a model that goes from Image-&gt;Attributes (potentially using sigmoid loss)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75" y="3336249"/>
            <a:ext cx="1804874" cy="164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Shape 227"/>
          <p:cNvCxnSpPr/>
          <p:nvPr/>
        </p:nvCxnSpPr>
        <p:spPr>
          <a:xfrm>
            <a:off x="2067949" y="4156649"/>
            <a:ext cx="612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8" name="Shape 228"/>
          <p:cNvSpPr txBox="1"/>
          <p:nvPr/>
        </p:nvSpPr>
        <p:spPr>
          <a:xfrm>
            <a:off x="2779825" y="3786875"/>
            <a:ext cx="6275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P(floofy|x) = 0.99   P(smiley|x) = 0.9     P(smol | x) = 0.1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Basic model: Direct Attribute Prediction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16150" y="4419425"/>
            <a:ext cx="7931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Lampert, Christoph H., Hannes Nickisch, and Stefan Harmeling. "Learning to detect unseen object classes by between-class attribute transfer." </a:t>
            </a:r>
            <a:r>
              <a:rPr i="1" lang="en" sz="1100"/>
              <a:t>Computer Vision and Pattern Recognition, 2009. CVPR 2009. IEEE Conference on</a:t>
            </a:r>
            <a:r>
              <a:rPr lang="en" sz="1100"/>
              <a:t>. IEEE, 2009.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75" y="3336249"/>
            <a:ext cx="1804874" cy="164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Shape 236"/>
          <p:cNvCxnSpPr/>
          <p:nvPr/>
        </p:nvCxnSpPr>
        <p:spPr>
          <a:xfrm>
            <a:off x="2067949" y="4156649"/>
            <a:ext cx="612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7" name="Shape 237"/>
          <p:cNvSpPr txBox="1"/>
          <p:nvPr/>
        </p:nvSpPr>
        <p:spPr>
          <a:xfrm>
            <a:off x="2779825" y="3786875"/>
            <a:ext cx="6275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P(floofy|x) = 0.99   P(smiley|x) = 0.9     P(smol | x) = 0.1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 b="7509" l="0" r="0" t="2335"/>
          <a:stretch/>
        </p:blipFill>
        <p:spPr>
          <a:xfrm>
            <a:off x="761725" y="1248425"/>
            <a:ext cx="6599700" cy="192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499375" y="1106925"/>
            <a:ext cx="2105700" cy="4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Verb understanding with linguistic Attributes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352350"/>
            <a:ext cx="42771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Eat</a:t>
            </a:r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4739775" y="354200"/>
            <a:ext cx="42771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Dine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8139"/>
            <a:ext cx="1537850" cy="115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0875"/>
            <a:ext cx="1537857" cy="102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0" y="3371550"/>
            <a:ext cx="1868925" cy="146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9725" y="1593525"/>
            <a:ext cx="2067175" cy="15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2650" y="3395112"/>
            <a:ext cx="2569425" cy="141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4425" y="1017800"/>
            <a:ext cx="2255424" cy="158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3899" y="2720575"/>
            <a:ext cx="3254300" cy="21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88100" y="630396"/>
            <a:ext cx="1415948" cy="18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Solution: verb attributes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Aspectual classes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Temporal duration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Motion dynamics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Social dynamics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Transitivity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Effects on arguments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Body parts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NNmodel.png"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825" y="246075"/>
            <a:ext cx="7198751" cy="45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situViz.png"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25" y="425700"/>
            <a:ext cx="8340239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Word </a:t>
            </a:r>
            <a:r>
              <a:rPr lang="en" sz="3000"/>
              <a:t>embeddings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en" sz="3000"/>
              <a:t>Definitions</a:t>
            </a:r>
          </a:p>
        </p:txBody>
      </p:sp>
      <p:sp>
        <p:nvSpPr>
          <p:cNvPr id="280" name="Shape 2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Learning attributes from language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Regular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learning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00" y="463527"/>
            <a:ext cx="1695100" cy="154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3569200" y="1223075"/>
            <a:ext cx="792900" cy="21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" name="Shape 94"/>
          <p:cNvSpPr txBox="1"/>
          <p:nvPr/>
        </p:nvSpPr>
        <p:spPr>
          <a:xfrm>
            <a:off x="4339600" y="892625"/>
            <a:ext cx="20595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dog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100" y="3655125"/>
            <a:ext cx="1695100" cy="1121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hape 96"/>
          <p:cNvCxnSpPr>
            <a:stCxn id="95" idx="3"/>
          </p:cNvCxnSpPr>
          <p:nvPr/>
        </p:nvCxnSpPr>
        <p:spPr>
          <a:xfrm>
            <a:off x="3569200" y="4215999"/>
            <a:ext cx="770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650" y="601962"/>
            <a:ext cx="1724025" cy="151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Shape 98"/>
          <p:cNvCxnSpPr/>
          <p:nvPr/>
        </p:nvCxnSpPr>
        <p:spPr>
          <a:xfrm>
            <a:off x="7064675" y="1348250"/>
            <a:ext cx="792900" cy="21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" name="Shape 99"/>
          <p:cNvSpPr txBox="1"/>
          <p:nvPr/>
        </p:nvSpPr>
        <p:spPr>
          <a:xfrm>
            <a:off x="7857575" y="1137150"/>
            <a:ext cx="982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bird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416550" y="4041575"/>
            <a:ext cx="982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dog</a:t>
            </a:r>
          </a:p>
        </p:txBody>
      </p:sp>
      <p:cxnSp>
        <p:nvCxnSpPr>
          <p:cNvPr id="101" name="Shape 101"/>
          <p:cNvCxnSpPr/>
          <p:nvPr/>
        </p:nvCxnSpPr>
        <p:spPr>
          <a:xfrm flipH="1" rot="10800000">
            <a:off x="231300" y="2929825"/>
            <a:ext cx="8480700" cy="2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" name="Shape 102"/>
          <p:cNvSpPr txBox="1"/>
          <p:nvPr/>
        </p:nvSpPr>
        <p:spPr>
          <a:xfrm>
            <a:off x="1044525" y="2394600"/>
            <a:ext cx="1905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train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1044525" y="3060075"/>
            <a:ext cx="1905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test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23848" l="0" r="0" t="9181"/>
          <a:stretch/>
        </p:blipFill>
        <p:spPr>
          <a:xfrm>
            <a:off x="898375" y="2291825"/>
            <a:ext cx="6567649" cy="235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 b="0" l="0" r="0" t="14639"/>
          <a:stretch/>
        </p:blipFill>
        <p:spPr>
          <a:xfrm>
            <a:off x="898375" y="213925"/>
            <a:ext cx="5928650" cy="20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rmodel.png"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702" y="0"/>
            <a:ext cx="70465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Summary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506775"/>
            <a:ext cx="7529100" cy="306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Attributes show promise on zero-shot activity recognition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Learning attributes from definitions allows us to describe and understand unseen verbs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Pitfalls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1229975"/>
            <a:ext cx="72399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Model tends to overpredict certain verbs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Most of the gains tends to be from the embedding model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Low-data problems vs. deep learning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(misc.) Adam tends to overwrite things when epsilon is small and doing finetuning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Pitfalls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165225" y="4573600"/>
            <a:ext cx="7806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Marco Baroni, Angeliki Lazaridou Georgiana Dinu. "Hubness and Pollution: Delving into Cross-Space Mapping for Zero-Shot Learning." ACL 2015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965450" y="1140225"/>
            <a:ext cx="69414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Hubness: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Some entries tend to have many neighbors (“hubs”)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Arguably, max-margin loss solves this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Ex. our model almost never predicts the labels for many of the ZS test items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Pollution: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The model really wants to output a label in the training set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Ex. We get much worse performance when we let the model produce the full set of labels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Better regularization?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949" y="297350"/>
            <a:ext cx="4801175" cy="126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6242350" y="1566425"/>
            <a:ext cx="4473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ICML 2015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755950" y="2197675"/>
            <a:ext cx="73800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Constrain the activations of the model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Constrain variance of all training instances on the attribute space (such that it doesn’t overfit)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00" y="578774"/>
            <a:ext cx="8654399" cy="335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0" cy="239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Definitions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839850" y="1017800"/>
            <a:ext cx="68883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Making a prediction where no labeled example of the transfer task is given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Definitions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831525" y="1017800"/>
            <a:ext cx="68883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Making a prediction where no labeled example of the transfer task is given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99" y="2059602"/>
            <a:ext cx="5866024" cy="26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770600" y="3263250"/>
            <a:ext cx="6641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Definitions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831525" y="1017800"/>
            <a:ext cx="68883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Making a prediction where no labeled example of the transfer task is given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00" y="2441562"/>
            <a:ext cx="50292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770600" y="3263250"/>
            <a:ext cx="66417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750" y="1904652"/>
            <a:ext cx="1695100" cy="15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9750" y="3573125"/>
            <a:ext cx="2005976" cy="13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7647575" y="3969975"/>
            <a:ext cx="657600" cy="6576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647575" y="2313750"/>
            <a:ext cx="657600" cy="657600"/>
          </a:xfrm>
          <a:prstGeom prst="smileyFace">
            <a:avLst>
              <a:gd fmla="val 465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5716225" y="2929700"/>
            <a:ext cx="6344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Attributes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649" y="171475"/>
            <a:ext cx="5357775" cy="434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416150" y="4419425"/>
            <a:ext cx="7931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Lampert, Christoph H., Hannes Nickisch, and Stefan Harmeling. "Learning to detect unseen object classes by between-class attribute transfer." </a:t>
            </a:r>
            <a:r>
              <a:rPr i="1" lang="en" sz="1100"/>
              <a:t>Computer Vision and Pattern Recognition, 2009. CVPR 2009. IEEE Conference on</a:t>
            </a:r>
            <a:r>
              <a:rPr lang="en" sz="1100"/>
              <a:t>. IEEE, 2009.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6646"/>
          <a:stretch/>
        </p:blipFill>
        <p:spPr>
          <a:xfrm>
            <a:off x="1880050" y="0"/>
            <a:ext cx="513974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775" y="2986601"/>
            <a:ext cx="510925" cy="4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100" y="3489900"/>
            <a:ext cx="696708" cy="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4924" y="3997525"/>
            <a:ext cx="740649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49300" y="282975"/>
            <a:ext cx="1689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{cloud, smiley}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6275" y="3054475"/>
            <a:ext cx="1206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449425" y="3079450"/>
            <a:ext cx="12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407825" y="3171000"/>
            <a:ext cx="416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374525" y="640850"/>
            <a:ext cx="19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{golden, wavy coat}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74525" y="1074825"/>
            <a:ext cx="19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{short coat, raised ears}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74525" y="2738200"/>
            <a:ext cx="15054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Samoyed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Golden retriever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Terrier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6176225" y="62775"/>
            <a:ext cx="292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http://www.deeplearningbook.org/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6646"/>
          <a:stretch/>
        </p:blipFill>
        <p:spPr>
          <a:xfrm>
            <a:off x="1880050" y="0"/>
            <a:ext cx="513974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775" y="2986601"/>
            <a:ext cx="510925" cy="4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100" y="3489900"/>
            <a:ext cx="696708" cy="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4924" y="3997525"/>
            <a:ext cx="740649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549300" y="282975"/>
            <a:ext cx="1689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{cloud, smiley}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316275" y="3054475"/>
            <a:ext cx="1206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449425" y="3079450"/>
            <a:ext cx="12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407825" y="3171000"/>
            <a:ext cx="416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374525" y="640850"/>
            <a:ext cx="19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{golden, wavy coat}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74525" y="1074825"/>
            <a:ext cx="19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{short coat, raised ears}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1425" y="3489900"/>
            <a:ext cx="1341725" cy="887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Shape 169"/>
          <p:cNvCxnSpPr/>
          <p:nvPr/>
        </p:nvCxnSpPr>
        <p:spPr>
          <a:xfrm rot="10800000">
            <a:off x="5509650" y="3562225"/>
            <a:ext cx="1623000" cy="349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6646"/>
          <a:stretch/>
        </p:blipFill>
        <p:spPr>
          <a:xfrm>
            <a:off x="1880050" y="0"/>
            <a:ext cx="513974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775" y="2986601"/>
            <a:ext cx="510925" cy="4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100" y="3489900"/>
            <a:ext cx="696708" cy="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4924" y="3997525"/>
            <a:ext cx="740649" cy="6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549300" y="282975"/>
            <a:ext cx="1689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{cloud, smiley}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16275" y="3054475"/>
            <a:ext cx="1206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449425" y="3079450"/>
            <a:ext cx="12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07825" y="3171000"/>
            <a:ext cx="416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374525" y="640850"/>
            <a:ext cx="19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{golden, wavy coat}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374525" y="1074825"/>
            <a:ext cx="19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{short coat, raised ears}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1425" y="3489900"/>
            <a:ext cx="1341725" cy="887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Shape 185"/>
          <p:cNvCxnSpPr/>
          <p:nvPr/>
        </p:nvCxnSpPr>
        <p:spPr>
          <a:xfrm rot="10800000">
            <a:off x="5509650" y="3562225"/>
            <a:ext cx="1623000" cy="349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6" name="Shape 186"/>
          <p:cNvCxnSpPr/>
          <p:nvPr/>
        </p:nvCxnSpPr>
        <p:spPr>
          <a:xfrm flipH="1" rot="10800000">
            <a:off x="5484725" y="1148675"/>
            <a:ext cx="399600" cy="241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7" name="Shape 187"/>
          <p:cNvCxnSpPr/>
          <p:nvPr/>
        </p:nvCxnSpPr>
        <p:spPr>
          <a:xfrm rot="10800000">
            <a:off x="3254350" y="890675"/>
            <a:ext cx="2604900" cy="30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